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61" r:id="rId6"/>
    <p:sldId id="259" r:id="rId7"/>
    <p:sldId id="263" r:id="rId8"/>
    <p:sldId id="264" r:id="rId9"/>
    <p:sldId id="265" r:id="rId10"/>
    <p:sldId id="266" r:id="rId11"/>
    <p:sldId id="260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20"/>
    <p:restoredTop sz="95082"/>
  </p:normalViewPr>
  <p:slideViewPr>
    <p:cSldViewPr snapToGrid="0" snapToObjects="1">
      <p:cViewPr varScale="1">
        <p:scale>
          <a:sx n="94" d="100"/>
          <a:sy n="94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23F06-ADE7-8540-81D7-A8CD5AED8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3200A0-1F5F-8A4C-885E-604B8BB1B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39C74-A305-3E49-B7E8-D406BAE8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666A-CB44-A748-894F-26AF843CA03E}" type="datetimeFigureOut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A786B-8D2C-B447-BDD0-62E69B455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216C5-0CAB-8541-B2DA-43C11C6BC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BF86-4BB6-ED4A-AD80-F4FB5D3CE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1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C90C1-F927-7E4D-B6FB-2C56E9C05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3602AC-1DE4-BA40-875A-D33509528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C09E5-0186-E348-AA09-CD0E37FA7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666A-CB44-A748-894F-26AF843CA03E}" type="datetimeFigureOut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3DE00-F769-E945-A11A-5DBCF4159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577D2-381A-5445-A347-E4D486DC5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BF86-4BB6-ED4A-AD80-F4FB5D3CE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81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3BBFDF-36E1-C043-8647-9B3B21F248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485430-559A-194C-AC38-488A7DBC3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62377-77BE-234E-81F1-231E3C186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666A-CB44-A748-894F-26AF843CA03E}" type="datetimeFigureOut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9FB2A-1416-EA46-96D3-8A5EAB04D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15888-2A89-7941-AE9F-55D283EA9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BF86-4BB6-ED4A-AD80-F4FB5D3CE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6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7C280-96BA-FE4F-9C6E-A53E4AE15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855EE-C5BA-B54E-A3DD-F7E4C2430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6B632-0BC6-6D46-B101-CCB5703AB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666A-CB44-A748-894F-26AF843CA03E}" type="datetimeFigureOut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5BB35-EF42-414D-81A7-B02C3AF16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D4F23-D14B-7243-B5DD-40C22955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BF86-4BB6-ED4A-AD80-F4FB5D3CE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4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AFAF5-0203-5342-A3AF-E345F2B4B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7755A-BBAF-884F-9476-2A6D02213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AA719-8BE2-C44B-83D4-E87365F7E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666A-CB44-A748-894F-26AF843CA03E}" type="datetimeFigureOut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FAA11-22DB-8749-9CF6-78544E5AC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B9815-96A2-584C-8AFF-6D2055098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BF86-4BB6-ED4A-AD80-F4FB5D3CE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19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604B1-513C-6945-ABCE-BB737D69E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785AB-05C4-404A-927C-EA0560F12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6D580-A6FD-CA44-BC36-CF6DB6149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E0E0F-28F7-C54C-9BBF-16D7ADD1B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666A-CB44-A748-894F-26AF843CA03E}" type="datetimeFigureOut">
              <a:rPr lang="en-US" smtClean="0"/>
              <a:t>4/24/24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375E7-6E65-B048-8F9B-8011D4936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77F41-E409-F34D-ADA6-C2ED1175E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BF86-4BB6-ED4A-AD80-F4FB5D3CE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19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1EB41-7640-2D44-A65D-9EBF49E2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1E2E4-68C4-FE4E-BDFB-F8F6B6310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0B0C6-4FAC-2547-9755-8F3113D3A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F7A12A-0CDD-4D4B-AA27-762ACBEEC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85BC47-FE71-CE45-9B22-F045D3C07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557C1A-E5B6-F94D-87B6-ADDB8318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666A-CB44-A748-894F-26AF843CA03E}" type="datetimeFigureOut">
              <a:rPr lang="en-US" smtClean="0"/>
              <a:t>4/24/24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E5E0D2-DBD6-014E-A88F-76BF539E0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1947CB-652D-2049-8F3B-36ABB0ADF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BF86-4BB6-ED4A-AD80-F4FB5D3CE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1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990F0-BBCE-DF4F-B561-2A19AEFA1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1C168B-9A2B-8841-8ED6-CFAA52E71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666A-CB44-A748-894F-26AF843CA03E}" type="datetimeFigureOut">
              <a:rPr lang="en-US" smtClean="0"/>
              <a:t>4/24/24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0617E-DB55-2F47-BAF9-7B72564A7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313CA6-3C72-8348-9D3B-5D80A5FCD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BF86-4BB6-ED4A-AD80-F4FB5D3CE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32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BF2DA0-C209-6446-B5F0-8D29A1A21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666A-CB44-A748-894F-26AF843CA03E}" type="datetimeFigureOut">
              <a:rPr lang="en-US" smtClean="0"/>
              <a:t>4/24/24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3E7901-BDCD-014A-ABC4-DE50B21D9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58E62-D335-D047-9EFA-2E3ABEB4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BF86-4BB6-ED4A-AD80-F4FB5D3CE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26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5D3DD-7A33-924D-8D1F-7D9A23636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6F886-50F8-5641-B875-ECBF485DB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F83110-9892-374F-94D6-7C3F6EB3D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36042-BCB7-9B47-BE6B-5DB82545F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666A-CB44-A748-894F-26AF843CA03E}" type="datetimeFigureOut">
              <a:rPr lang="en-US" smtClean="0"/>
              <a:t>4/24/24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F52A6-2F1C-8042-8B3E-3F31C539A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AB8A78-BA31-F14E-97BB-33FAE7711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BF86-4BB6-ED4A-AD80-F4FB5D3CE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2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062A-EA8D-174B-805C-0A5CFDF0E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669CE8-62DB-064E-BA90-1C981A9AC7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3DBE05-753C-5246-8BE1-DFD8E61FC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66DF9-1739-D348-A226-D8C6D3F52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666A-CB44-A748-894F-26AF843CA03E}" type="datetimeFigureOut">
              <a:rPr lang="en-US" smtClean="0"/>
              <a:t>4/24/24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56C535-7440-D44D-835F-F15EA8A00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7DBC94-1880-A247-A191-4C425984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BF86-4BB6-ED4A-AD80-F4FB5D3CE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78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21E08B-B850-C642-A972-F2E15A5D7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E1AD2D-914E-2B46-BDC2-6A842C0EC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10F83-21B2-6F4D-81C1-BAD25AE5E5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6666A-CB44-A748-894F-26AF843CA03E}" type="datetimeFigureOut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8CACB-52B9-C341-B553-88BFB0CC0C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44700-D806-D64B-AB6C-0CEDB5E98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DBF86-4BB6-ED4A-AD80-F4FB5D3CE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47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6F6B4-A8AC-2341-8E01-B60DF60E40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Laparoscopic </a:t>
            </a:r>
            <a:r>
              <a:rPr lang="en-US" b="1" dirty="0" err="1"/>
              <a:t>Transcystic</a:t>
            </a:r>
            <a:r>
              <a:rPr lang="en-US" b="1" dirty="0"/>
              <a:t> Common Bile Duct Exploration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383274-D2F2-A243-A91B-30FD3A0CE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963875"/>
          </a:xfrm>
        </p:spPr>
        <p:txBody>
          <a:bodyPr>
            <a:normAutofit/>
          </a:bodyPr>
          <a:lstStyle/>
          <a:p>
            <a:r>
              <a:rPr lang="en-US" dirty="0"/>
              <a:t>24 April 2024</a:t>
            </a:r>
          </a:p>
          <a:p>
            <a:endParaRPr lang="en-US" dirty="0"/>
          </a:p>
          <a:p>
            <a:r>
              <a:rPr lang="en-US" sz="1800" dirty="0"/>
              <a:t>Source: SAGES, Clinical Spotlight Review: Laparoscopic Common Bile Duct Exploration, DEC 2017</a:t>
            </a:r>
          </a:p>
        </p:txBody>
      </p:sp>
    </p:spTree>
    <p:extLst>
      <p:ext uri="{BB962C8B-B14F-4D97-AF65-F5344CB8AC3E}">
        <p14:creationId xmlns:p14="http://schemas.microsoft.com/office/powerpoint/2010/main" val="3093623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E282E-919E-FC46-8062-E40C69E24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F6B34-B8DE-4B4C-A685-85EB13A56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Second monitor for </a:t>
            </a:r>
            <a:r>
              <a:rPr lang="en-US" dirty="0" err="1"/>
              <a:t>choledochoscope</a:t>
            </a:r>
            <a:endParaRPr lang="en-US" dirty="0"/>
          </a:p>
          <a:p>
            <a:r>
              <a:rPr lang="en-US" dirty="0"/>
              <a:t>Pressurized IV-bag set-up or irrigation pump system</a:t>
            </a:r>
          </a:p>
          <a:p>
            <a:r>
              <a:rPr lang="en-US" dirty="0"/>
              <a:t>Ligating loop or Hem-o-</a:t>
            </a:r>
            <a:r>
              <a:rPr lang="en-US" dirty="0" err="1"/>
              <a:t>lok</a:t>
            </a:r>
            <a:r>
              <a:rPr lang="en-US" dirty="0"/>
              <a:t> clips</a:t>
            </a:r>
          </a:p>
        </p:txBody>
      </p:sp>
    </p:spTree>
    <p:extLst>
      <p:ext uri="{BB962C8B-B14F-4D97-AF65-F5344CB8AC3E}">
        <p14:creationId xmlns:p14="http://schemas.microsoft.com/office/powerpoint/2010/main" val="2986360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ABEFD-5D60-E440-A640-4C5023FB5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43A15-5E94-0E41-970A-0755C85C0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9566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Robot/laparoscopic approach with identification of cystic duct</a:t>
            </a:r>
          </a:p>
          <a:p>
            <a:pPr marL="514350" indent="-514350">
              <a:buAutoNum type="arabicPeriod"/>
            </a:pPr>
            <a:r>
              <a:rPr lang="en-US" dirty="0"/>
              <a:t>Cholangiogram with confirmation of anatomy</a:t>
            </a:r>
          </a:p>
          <a:p>
            <a:pPr marL="514350" indent="-514350">
              <a:buAutoNum type="arabicPeriod"/>
            </a:pPr>
            <a:r>
              <a:rPr lang="en-US" dirty="0"/>
              <a:t>Introducer sheath and inner dilator placement midway between the </a:t>
            </a:r>
            <a:r>
              <a:rPr lang="en-US" dirty="0" err="1"/>
              <a:t>subxiphoid</a:t>
            </a:r>
            <a:r>
              <a:rPr lang="en-US" dirty="0"/>
              <a:t> and right midclavicular ports</a:t>
            </a:r>
          </a:p>
          <a:p>
            <a:pPr marL="514350" indent="-514350">
              <a:buAutoNum type="arabicPeriod"/>
            </a:pPr>
            <a:r>
              <a:rPr lang="en-US" dirty="0"/>
              <a:t>Advance 0.035” guidewire through the cystic duct into the CBD and duodenum (optional: if unable to pass can use a ureteral stent first through which to advance/place the guidewire)  </a:t>
            </a:r>
          </a:p>
          <a:p>
            <a:pPr marL="514350" indent="-514350">
              <a:buAutoNum type="arabicPeriod"/>
            </a:pPr>
            <a:r>
              <a:rPr lang="en-US" dirty="0"/>
              <a:t>Over-the-wire balloon dilator (spanning entire cystic duct and cross the cystic duct-common duct junction</a:t>
            </a:r>
          </a:p>
          <a:p>
            <a:pPr marL="457200" lvl="1" indent="0">
              <a:buNone/>
            </a:pPr>
            <a:r>
              <a:rPr lang="en-US" dirty="0"/>
              <a:t>- Dilate to 5-8 mm but not more than the diameter of the CBD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151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02B5F-7A8E-0C40-82D1-F7FE70E12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ED7AF-EEC3-F348-B42C-202A53A93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/>
              <a:t>Remove pneumatic dilator while leaving guidewire in place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Proceed with one or more of the following:</a:t>
            </a:r>
          </a:p>
          <a:p>
            <a:pPr lvl="1">
              <a:buFontTx/>
              <a:buChar char="-"/>
            </a:pPr>
            <a:r>
              <a:rPr lang="en-US" dirty="0"/>
              <a:t>wire basket with fluoroscopy</a:t>
            </a:r>
          </a:p>
          <a:p>
            <a:pPr lvl="1">
              <a:buFontTx/>
              <a:buChar char="-"/>
            </a:pPr>
            <a:r>
              <a:rPr lang="en-US" dirty="0" err="1"/>
              <a:t>Fogerty</a:t>
            </a:r>
            <a:r>
              <a:rPr lang="en-US" dirty="0"/>
              <a:t> (#4) with fluoroscopy: advance beyond stone, remove wire, inflate, and withdraw</a:t>
            </a:r>
          </a:p>
          <a:p>
            <a:pPr lvl="1">
              <a:buFontTx/>
              <a:buChar char="-"/>
            </a:pPr>
            <a:r>
              <a:rPr lang="en-US" dirty="0"/>
              <a:t>Endoscopy with </a:t>
            </a:r>
            <a:r>
              <a:rPr lang="en-US" dirty="0" err="1"/>
              <a:t>choledochoscope</a:t>
            </a:r>
            <a:r>
              <a:rPr lang="en-US" dirty="0"/>
              <a:t>: preferred approach over the wire, can employ basket through working port</a:t>
            </a:r>
          </a:p>
          <a:p>
            <a:pPr lvl="1">
              <a:buFontTx/>
              <a:buChar char="-"/>
            </a:pPr>
            <a:r>
              <a:rPr lang="en-US" dirty="0"/>
              <a:t>Endoscopy with </a:t>
            </a:r>
            <a:r>
              <a:rPr lang="en-US" dirty="0" err="1"/>
              <a:t>choledochoscope</a:t>
            </a:r>
            <a:r>
              <a:rPr lang="en-US" dirty="0"/>
              <a:t> and lithotripsy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Completion cholangiography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Ligate/clip duct</a:t>
            </a:r>
          </a:p>
          <a:p>
            <a:pPr marL="514350" indent="-514350">
              <a:buFont typeface="+mj-lt"/>
              <a:buAutoNum type="arabicPeriod" startAt="6"/>
            </a:pPr>
            <a:endParaRPr lang="en-US" dirty="0"/>
          </a:p>
          <a:p>
            <a:pPr marL="514350" indent="-514350">
              <a:buFont typeface="+mj-lt"/>
              <a:buAutoNum type="arabicPeriod" startAt="6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084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6E2CE1-2692-724F-B97B-A03BD305D3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58"/>
          <a:stretch/>
        </p:blipFill>
        <p:spPr>
          <a:xfrm rot="4496079">
            <a:off x="3210861" y="1090582"/>
            <a:ext cx="5849437" cy="468493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267511-1981-F449-B637-37497F8D04E3}"/>
              </a:ext>
            </a:extLst>
          </p:cNvPr>
          <p:cNvSpPr/>
          <p:nvPr/>
        </p:nvSpPr>
        <p:spPr>
          <a:xfrm>
            <a:off x="655983" y="441372"/>
            <a:ext cx="218660" cy="59833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D4189C-537E-6542-8640-ED70A6CC70EE}"/>
              </a:ext>
            </a:extLst>
          </p:cNvPr>
          <p:cNvSpPr/>
          <p:nvPr/>
        </p:nvSpPr>
        <p:spPr>
          <a:xfrm>
            <a:off x="11287186" y="441371"/>
            <a:ext cx="218660" cy="59833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87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2F3DD-37E8-BE47-86EA-911867929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1A670-1BD0-8144-A6AC-5F1031902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Choledocholithiasis is present in 10-15% of patients undergoing cholecystectomy for uncomplicated, symptomatic cholelithiasis</a:t>
            </a:r>
          </a:p>
          <a:p>
            <a:r>
              <a:rPr lang="en-US" dirty="0"/>
              <a:t>Normal exams on ERCP not infrequent</a:t>
            </a:r>
          </a:p>
          <a:p>
            <a:r>
              <a:rPr lang="en-US" dirty="0"/>
              <a:t>ERCP complications include pancreatitis, hemorrhage, perforation, and cholangitis</a:t>
            </a:r>
          </a:p>
          <a:p>
            <a:r>
              <a:rPr lang="en-US" dirty="0"/>
              <a:t>ERCP limited to specialized centers in patients with RYGB</a:t>
            </a:r>
          </a:p>
          <a:p>
            <a:r>
              <a:rPr lang="en-US" dirty="0"/>
              <a:t>Combined cholecystectomy/LCBDE may decrease LOS and cost</a:t>
            </a:r>
          </a:p>
          <a:p>
            <a:r>
              <a:rPr lang="en-US" dirty="0"/>
              <a:t>Success rate among surgeons who perform LCBDE is ~90%</a:t>
            </a:r>
          </a:p>
        </p:txBody>
      </p:sp>
    </p:spTree>
    <p:extLst>
      <p:ext uri="{BB962C8B-B14F-4D97-AF65-F5344CB8AC3E}">
        <p14:creationId xmlns:p14="http://schemas.microsoft.com/office/powerpoint/2010/main" val="4228568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FED37-F419-7642-806F-608EDB3D4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89D5F-E3B9-ED45-BACC-B126BFB45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CBD stones identified on workup (MRCP, US) or during IOC</a:t>
            </a:r>
          </a:p>
          <a:p>
            <a:r>
              <a:rPr lang="en-US" dirty="0"/>
              <a:t>One/multiple stones</a:t>
            </a:r>
          </a:p>
          <a:p>
            <a:r>
              <a:rPr lang="en-US" dirty="0"/>
              <a:t>Stone </a:t>
            </a:r>
            <a:r>
              <a:rPr lang="en-US" u="sng" dirty="0"/>
              <a:t>&lt;</a:t>
            </a:r>
            <a:r>
              <a:rPr lang="en-US" dirty="0"/>
              <a:t> 6 mm diameter*</a:t>
            </a:r>
          </a:p>
          <a:p>
            <a:r>
              <a:rPr lang="en-US" dirty="0"/>
              <a:t>Cystic duct diameter &gt; 4 mm</a:t>
            </a:r>
          </a:p>
          <a:p>
            <a:r>
              <a:rPr lang="en-US" dirty="0"/>
              <a:t>Cystic duct entrance to CBD is lateral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03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DC1A6-FC88-A443-BF9C-F281FEB1E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Contraindications (relative or absolute)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095D2-2EE6-F548-BC5E-2DF409C52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Stones &gt; 6mm</a:t>
            </a:r>
          </a:p>
          <a:p>
            <a:r>
              <a:rPr lang="en-US" dirty="0"/>
              <a:t>Intrahepatic stones</a:t>
            </a:r>
          </a:p>
          <a:p>
            <a:r>
              <a:rPr lang="en-US" dirty="0"/>
              <a:t>Cystic duct diameter &lt; 4 mm</a:t>
            </a:r>
          </a:p>
          <a:p>
            <a:r>
              <a:rPr lang="en-US" dirty="0"/>
              <a:t>Cystic duct entrance to CBD is posterior or distal (should enter laterally in order to proceed)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444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D3E71-067B-064B-A131-E0455CA14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AFBE2-5FDF-FA48-B1C6-F5F97E58A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457" y="1690688"/>
            <a:ext cx="4561113" cy="4351338"/>
          </a:xfrm>
        </p:spPr>
        <p:txBody>
          <a:bodyPr/>
          <a:lstStyle/>
          <a:p>
            <a:r>
              <a:rPr lang="en-US" dirty="0"/>
              <a:t>Fluoroscopy</a:t>
            </a:r>
          </a:p>
          <a:p>
            <a:r>
              <a:rPr lang="en-US" dirty="0"/>
              <a:t>Super Sheath CBDE</a:t>
            </a:r>
          </a:p>
          <a:p>
            <a:pPr lvl="1"/>
            <a:r>
              <a:rPr lang="en-US" dirty="0"/>
              <a:t>12F </a:t>
            </a:r>
          </a:p>
          <a:p>
            <a:pPr lvl="1"/>
            <a:r>
              <a:rPr lang="en-US" dirty="0"/>
              <a:t>Able to accommodate a 0.035 inch guidewire</a:t>
            </a:r>
          </a:p>
          <a:p>
            <a:r>
              <a:rPr lang="en-US" dirty="0"/>
              <a:t>Glucagon 1 to 2mg IV</a:t>
            </a:r>
          </a:p>
          <a:p>
            <a:r>
              <a:rPr lang="en-US" dirty="0"/>
              <a:t>Fogarty-type balloon-tipped catheters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212572-A8CD-744F-BD4B-C6C844868C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59" t="22434" r="62607" b="21693"/>
          <a:stretch/>
        </p:blipFill>
        <p:spPr>
          <a:xfrm>
            <a:off x="6746648" y="365125"/>
            <a:ext cx="3761694" cy="578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67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46ED8-417D-8245-BFA0-FAF494853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9693F-B41F-F045-AE34-F75C2B108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48200" cy="4351338"/>
          </a:xfrm>
        </p:spPr>
        <p:txBody>
          <a:bodyPr/>
          <a:lstStyle/>
          <a:p>
            <a:r>
              <a:rPr lang="en-US" dirty="0"/>
              <a:t>Stone-retrieval baskets</a:t>
            </a:r>
          </a:p>
          <a:p>
            <a:r>
              <a:rPr lang="en-US" dirty="0"/>
              <a:t>Guidewire: 0.035 inches and &gt;90cm long</a:t>
            </a:r>
          </a:p>
          <a:p>
            <a:r>
              <a:rPr lang="en-US" dirty="0"/>
              <a:t>Over-the wire balloon dilator</a:t>
            </a:r>
          </a:p>
          <a:p>
            <a:r>
              <a:rPr lang="en-US" dirty="0"/>
              <a:t>IV tubing for saline instillation (we also have foot pedal irrigation control device)</a:t>
            </a:r>
          </a:p>
          <a:p>
            <a:r>
              <a:rPr lang="en-US" dirty="0"/>
              <a:t>Atraumatic forceps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534A92-D04F-CE47-B871-A2B4616ECA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96" t="5325" r="7778" b="4338"/>
          <a:stretch/>
        </p:blipFill>
        <p:spPr>
          <a:xfrm>
            <a:off x="5486400" y="504145"/>
            <a:ext cx="6432433" cy="567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06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BCA4-2B82-7E4F-BA1B-A64252BA7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488BC-C1B4-8444-9596-6E4C1E650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59400" cy="4351338"/>
          </a:xfrm>
        </p:spPr>
        <p:txBody>
          <a:bodyPr/>
          <a:lstStyle/>
          <a:p>
            <a:r>
              <a:rPr lang="en-US" dirty="0" err="1"/>
              <a:t>Choledochoscope</a:t>
            </a:r>
            <a:r>
              <a:rPr lang="en-US" dirty="0"/>
              <a:t> (spyglass)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F978B4-5911-084E-BB63-6DB118140C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5" t="-17143" r="3651" b="53439"/>
          <a:stretch/>
        </p:blipFill>
        <p:spPr>
          <a:xfrm>
            <a:off x="1050471" y="1027906"/>
            <a:ext cx="10091057" cy="524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54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036805-BA63-9E48-95CC-4D1DE1A2DC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7714" y="197078"/>
            <a:ext cx="6473372" cy="647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95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7006</TotalTime>
  <Words>410</Words>
  <Application>Microsoft Macintosh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Laparoscopic Transcystic Common Bile Duct Exploration</vt:lpstr>
      <vt:lpstr>PowerPoint Presentation</vt:lpstr>
      <vt:lpstr>Background</vt:lpstr>
      <vt:lpstr>Indications </vt:lpstr>
      <vt:lpstr>Contraindications (relative or absolute)</vt:lpstr>
      <vt:lpstr>Equipment (1)</vt:lpstr>
      <vt:lpstr>Equipment (2)</vt:lpstr>
      <vt:lpstr>Equipment (3)</vt:lpstr>
      <vt:lpstr>PowerPoint Presentation</vt:lpstr>
      <vt:lpstr>Equipment (4)</vt:lpstr>
      <vt:lpstr>Technique</vt:lpstr>
      <vt:lpstr>Technique (continued)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Laparoscopic Transcystic Common Bile Duct Exploration</dc:title>
  <dc:creator>Jamison Nielsen</dc:creator>
  <cp:lastModifiedBy>Jamison Nielsen</cp:lastModifiedBy>
  <cp:revision>11</cp:revision>
  <dcterms:created xsi:type="dcterms:W3CDTF">2024-03-29T20:42:03Z</dcterms:created>
  <dcterms:modified xsi:type="dcterms:W3CDTF">2024-04-27T18:15:25Z</dcterms:modified>
</cp:coreProperties>
</file>