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57" r:id="rId4"/>
    <p:sldId id="258" r:id="rId5"/>
    <p:sldId id="259" r:id="rId6"/>
    <p:sldId id="260"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81E1924-B123-4592-8884-69923EBAE421}"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6AAEC-F69A-4696-B7AA-266448937FDC}" type="slidenum">
              <a:rPr lang="en-US" smtClean="0"/>
              <a:t>‹#›</a:t>
            </a:fld>
            <a:endParaRPr lang="en-US"/>
          </a:p>
        </p:txBody>
      </p:sp>
    </p:spTree>
    <p:extLst>
      <p:ext uri="{BB962C8B-B14F-4D97-AF65-F5344CB8AC3E}">
        <p14:creationId xmlns:p14="http://schemas.microsoft.com/office/powerpoint/2010/main" val="4160739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1924-B123-4592-8884-69923EBAE421}"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6AAEC-F69A-4696-B7AA-266448937FDC}" type="slidenum">
              <a:rPr lang="en-US" smtClean="0"/>
              <a:t>‹#›</a:t>
            </a:fld>
            <a:endParaRPr lang="en-US"/>
          </a:p>
        </p:txBody>
      </p:sp>
    </p:spTree>
    <p:extLst>
      <p:ext uri="{BB962C8B-B14F-4D97-AF65-F5344CB8AC3E}">
        <p14:creationId xmlns:p14="http://schemas.microsoft.com/office/powerpoint/2010/main" val="1374560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1924-B123-4592-8884-69923EBAE421}"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6AAEC-F69A-4696-B7AA-266448937FDC}" type="slidenum">
              <a:rPr lang="en-US" smtClean="0"/>
              <a:t>‹#›</a:t>
            </a:fld>
            <a:endParaRPr lang="en-US"/>
          </a:p>
        </p:txBody>
      </p:sp>
    </p:spTree>
    <p:extLst>
      <p:ext uri="{BB962C8B-B14F-4D97-AF65-F5344CB8AC3E}">
        <p14:creationId xmlns:p14="http://schemas.microsoft.com/office/powerpoint/2010/main" val="1283433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81E1924-B123-4592-8884-69923EBAE421}"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6AAEC-F69A-4696-B7AA-266448937FDC}" type="slidenum">
              <a:rPr lang="en-US" smtClean="0"/>
              <a:t>‹#›</a:t>
            </a:fld>
            <a:endParaRPr lang="en-US"/>
          </a:p>
        </p:txBody>
      </p:sp>
    </p:spTree>
    <p:extLst>
      <p:ext uri="{BB962C8B-B14F-4D97-AF65-F5344CB8AC3E}">
        <p14:creationId xmlns:p14="http://schemas.microsoft.com/office/powerpoint/2010/main" val="2545961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81E1924-B123-4592-8884-69923EBAE421}" type="datetimeFigureOut">
              <a:rPr lang="en-US" smtClean="0"/>
              <a:t>11/30/2017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66AAEC-F69A-4696-B7AA-266448937FDC}" type="slidenum">
              <a:rPr lang="en-US" smtClean="0"/>
              <a:t>‹#›</a:t>
            </a:fld>
            <a:endParaRPr lang="en-US"/>
          </a:p>
        </p:txBody>
      </p:sp>
    </p:spTree>
    <p:extLst>
      <p:ext uri="{BB962C8B-B14F-4D97-AF65-F5344CB8AC3E}">
        <p14:creationId xmlns:p14="http://schemas.microsoft.com/office/powerpoint/2010/main" val="2091386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81E1924-B123-4592-8884-69923EBAE421}"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6AAEC-F69A-4696-B7AA-266448937FDC}" type="slidenum">
              <a:rPr lang="en-US" smtClean="0"/>
              <a:t>‹#›</a:t>
            </a:fld>
            <a:endParaRPr lang="en-US"/>
          </a:p>
        </p:txBody>
      </p:sp>
    </p:spTree>
    <p:extLst>
      <p:ext uri="{BB962C8B-B14F-4D97-AF65-F5344CB8AC3E}">
        <p14:creationId xmlns:p14="http://schemas.microsoft.com/office/powerpoint/2010/main" val="2267235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81E1924-B123-4592-8884-69923EBAE421}" type="datetimeFigureOut">
              <a:rPr lang="en-US" smtClean="0"/>
              <a:t>11/30/2017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66AAEC-F69A-4696-B7AA-266448937FDC}" type="slidenum">
              <a:rPr lang="en-US" smtClean="0"/>
              <a:t>‹#›</a:t>
            </a:fld>
            <a:endParaRPr lang="en-US"/>
          </a:p>
        </p:txBody>
      </p:sp>
    </p:spTree>
    <p:extLst>
      <p:ext uri="{BB962C8B-B14F-4D97-AF65-F5344CB8AC3E}">
        <p14:creationId xmlns:p14="http://schemas.microsoft.com/office/powerpoint/2010/main" val="3580894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81E1924-B123-4592-8884-69923EBAE421}" type="datetimeFigureOut">
              <a:rPr lang="en-US" smtClean="0"/>
              <a:t>11/30/2017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66AAEC-F69A-4696-B7AA-266448937FDC}" type="slidenum">
              <a:rPr lang="en-US" smtClean="0"/>
              <a:t>‹#›</a:t>
            </a:fld>
            <a:endParaRPr lang="en-US"/>
          </a:p>
        </p:txBody>
      </p:sp>
    </p:spTree>
    <p:extLst>
      <p:ext uri="{BB962C8B-B14F-4D97-AF65-F5344CB8AC3E}">
        <p14:creationId xmlns:p14="http://schemas.microsoft.com/office/powerpoint/2010/main" val="53969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1E1924-B123-4592-8884-69923EBAE421}" type="datetimeFigureOut">
              <a:rPr lang="en-US" smtClean="0"/>
              <a:t>11/30/2017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66AAEC-F69A-4696-B7AA-266448937FDC}" type="slidenum">
              <a:rPr lang="en-US" smtClean="0"/>
              <a:t>‹#›</a:t>
            </a:fld>
            <a:endParaRPr lang="en-US"/>
          </a:p>
        </p:txBody>
      </p:sp>
    </p:spTree>
    <p:extLst>
      <p:ext uri="{BB962C8B-B14F-4D97-AF65-F5344CB8AC3E}">
        <p14:creationId xmlns:p14="http://schemas.microsoft.com/office/powerpoint/2010/main" val="4126422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81E1924-B123-4592-8884-69923EBAE421}"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6AAEC-F69A-4696-B7AA-266448937FDC}" type="slidenum">
              <a:rPr lang="en-US" smtClean="0"/>
              <a:t>‹#›</a:t>
            </a:fld>
            <a:endParaRPr lang="en-US"/>
          </a:p>
        </p:txBody>
      </p:sp>
    </p:spTree>
    <p:extLst>
      <p:ext uri="{BB962C8B-B14F-4D97-AF65-F5344CB8AC3E}">
        <p14:creationId xmlns:p14="http://schemas.microsoft.com/office/powerpoint/2010/main" val="2364560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81E1924-B123-4592-8884-69923EBAE421}" type="datetimeFigureOut">
              <a:rPr lang="en-US" smtClean="0"/>
              <a:t>11/30/2017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66AAEC-F69A-4696-B7AA-266448937FDC}" type="slidenum">
              <a:rPr lang="en-US" smtClean="0"/>
              <a:t>‹#›</a:t>
            </a:fld>
            <a:endParaRPr lang="en-US"/>
          </a:p>
        </p:txBody>
      </p:sp>
    </p:spTree>
    <p:extLst>
      <p:ext uri="{BB962C8B-B14F-4D97-AF65-F5344CB8AC3E}">
        <p14:creationId xmlns:p14="http://schemas.microsoft.com/office/powerpoint/2010/main" val="3468474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1E1924-B123-4592-8884-69923EBAE421}" type="datetimeFigureOut">
              <a:rPr lang="en-US" smtClean="0"/>
              <a:t>11/30/2017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6AAEC-F69A-4696-B7AA-266448937FDC}" type="slidenum">
              <a:rPr lang="en-US" smtClean="0"/>
              <a:t>‹#›</a:t>
            </a:fld>
            <a:endParaRPr lang="en-US"/>
          </a:p>
        </p:txBody>
      </p:sp>
    </p:spTree>
    <p:extLst>
      <p:ext uri="{BB962C8B-B14F-4D97-AF65-F5344CB8AC3E}">
        <p14:creationId xmlns:p14="http://schemas.microsoft.com/office/powerpoint/2010/main" val="2972890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ompliance@multicare.org"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2338" y="922789"/>
            <a:ext cx="10119180" cy="5170646"/>
          </a:xfrm>
          <a:prstGeom prst="rect">
            <a:avLst/>
          </a:prstGeom>
          <a:noFill/>
        </p:spPr>
        <p:txBody>
          <a:bodyPr wrap="none" rtlCol="0">
            <a:spAutoFit/>
          </a:bodyPr>
          <a:lstStyle/>
          <a:p>
            <a:r>
              <a:rPr lang="en-US" dirty="0"/>
              <a:t>Trauma Trust, LLC is a non-profit 501©(3) Corporation</a:t>
            </a:r>
          </a:p>
          <a:p>
            <a:endParaRPr lang="en-US" dirty="0"/>
          </a:p>
          <a:p>
            <a:endParaRPr lang="en-US" dirty="0"/>
          </a:p>
          <a:p>
            <a:endParaRPr lang="en-US" dirty="0"/>
          </a:p>
          <a:p>
            <a:r>
              <a:rPr lang="en-US" dirty="0"/>
              <a:t>All Trauma Trust Employees have the responsibility to learn, know, and follow the information contained</a:t>
            </a:r>
          </a:p>
          <a:p>
            <a:r>
              <a:rPr lang="en-US" dirty="0"/>
              <a:t>within the following presentation as well as applicable Trauma Trust policies found on the Traumatrust.org</a:t>
            </a:r>
          </a:p>
          <a:p>
            <a:r>
              <a:rPr lang="en-US" dirty="0"/>
              <a:t>website.</a:t>
            </a:r>
          </a:p>
          <a:p>
            <a:endParaRPr lang="en-US"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r>
              <a:rPr lang="en-US" sz="1400" dirty="0"/>
              <a:t>Trauma Trust Employees in violation of Trauma Trust standards </a:t>
            </a:r>
            <a:r>
              <a:rPr lang="en-US" sz="1400"/>
              <a:t>or policies </a:t>
            </a:r>
            <a:r>
              <a:rPr lang="en-US" sz="1400" dirty="0"/>
              <a:t>will result in appropriate disciplinary action, up to</a:t>
            </a:r>
          </a:p>
          <a:p>
            <a:r>
              <a:rPr lang="en-US" sz="1400" dirty="0"/>
              <a:t>and including termination of employment.</a:t>
            </a:r>
          </a:p>
          <a:p>
            <a:endParaRPr lang="en-US" dirty="0"/>
          </a:p>
        </p:txBody>
      </p:sp>
      <p:pic>
        <p:nvPicPr>
          <p:cNvPr id="3" name="Picture 2"/>
          <p:cNvPicPr/>
          <p:nvPr/>
        </p:nvPicPr>
        <p:blipFill>
          <a:blip r:embed="rId2" cstate="print">
            <a:extLst>
              <a:ext uri="{28A0092B-C50C-407E-A947-70E740481C1C}">
                <a14:useLocalDpi xmlns:a14="http://schemas.microsoft.com/office/drawing/2010/main" val="0"/>
              </a:ext>
            </a:extLst>
          </a:blip>
          <a:stretch>
            <a:fillRect/>
          </a:stretch>
        </p:blipFill>
        <p:spPr>
          <a:xfrm>
            <a:off x="9310774" y="315147"/>
            <a:ext cx="1234187" cy="1312317"/>
          </a:xfrm>
          <a:prstGeom prst="rect">
            <a:avLst/>
          </a:prstGeom>
        </p:spPr>
      </p:pic>
    </p:spTree>
    <p:extLst>
      <p:ext uri="{BB962C8B-B14F-4D97-AF65-F5344CB8AC3E}">
        <p14:creationId xmlns:p14="http://schemas.microsoft.com/office/powerpoint/2010/main" val="3057836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3458" y="458901"/>
            <a:ext cx="9789952" cy="6063198"/>
          </a:xfrm>
          <a:prstGeom prst="rect">
            <a:avLst/>
          </a:prstGeom>
        </p:spPr>
        <p:txBody>
          <a:bodyPr wrap="square">
            <a:spAutoFit/>
          </a:bodyPr>
          <a:lstStyle/>
          <a:p>
            <a:r>
              <a:rPr lang="en-US" sz="2800" b="0" i="0" u="none" strike="noStrike" baseline="0" dirty="0">
                <a:solidFill>
                  <a:srgbClr val="000000"/>
                </a:solidFill>
                <a:latin typeface="Akzidenz-Grotesk Next Light"/>
              </a:rPr>
              <a:t>The Trauma Trust Code of Conduct</a:t>
            </a:r>
          </a:p>
          <a:p>
            <a:r>
              <a:rPr lang="en-US" dirty="0">
                <a:solidFill>
                  <a:srgbClr val="000000"/>
                </a:solidFill>
                <a:latin typeface="Akzidenz-Grotesk Next Light"/>
              </a:rPr>
              <a:t> </a:t>
            </a:r>
          </a:p>
          <a:p>
            <a:pPr marL="285750" indent="-285750">
              <a:buFont typeface="Arial" panose="020B0604020202020204" pitchFamily="34" charset="0"/>
              <a:buChar char="•"/>
            </a:pPr>
            <a:r>
              <a:rPr lang="en-US" dirty="0">
                <a:solidFill>
                  <a:srgbClr val="000000"/>
                </a:solidFill>
                <a:latin typeface="Akzidenz-Grotesk Next Light"/>
              </a:rPr>
              <a:t>Compassionately deliver appropriate, effective, quality care to patients.</a:t>
            </a:r>
          </a:p>
          <a:p>
            <a:r>
              <a:rPr lang="en-US" dirty="0">
                <a:solidFill>
                  <a:srgbClr val="000000"/>
                </a:solidFill>
                <a:latin typeface="Akzidenz-Grotesk Next Light"/>
              </a:rPr>
              <a:t> </a:t>
            </a:r>
          </a:p>
          <a:p>
            <a:pPr marL="285750" indent="-285750">
              <a:buFont typeface="Arial" panose="020B0604020202020204" pitchFamily="34" charset="0"/>
              <a:buChar char="•"/>
            </a:pPr>
            <a:r>
              <a:rPr lang="en-US" dirty="0">
                <a:solidFill>
                  <a:srgbClr val="000000"/>
                </a:solidFill>
                <a:latin typeface="Akzidenz-Grotesk Next Light"/>
              </a:rPr>
              <a:t>Obey the applicable laws and regulations governing our business conduct, including        billing for services.</a:t>
            </a:r>
          </a:p>
          <a:p>
            <a:endParaRPr lang="en-US" dirty="0">
              <a:solidFill>
                <a:srgbClr val="000000"/>
              </a:solidFill>
              <a:latin typeface="Akzidenz-Grotesk Next Light"/>
            </a:endParaRPr>
          </a:p>
          <a:p>
            <a:pPr marL="285750" indent="-285750">
              <a:buFont typeface="Arial" panose="020B0604020202020204" pitchFamily="34" charset="0"/>
              <a:buChar char="•"/>
            </a:pPr>
            <a:r>
              <a:rPr lang="en-US" dirty="0">
                <a:solidFill>
                  <a:srgbClr val="000000"/>
                </a:solidFill>
                <a:latin typeface="Akzidenz-Grotesk Next Light"/>
              </a:rPr>
              <a:t>Be honest, fair, and trustworthy in all Trauma Trust activities and relationships.</a:t>
            </a:r>
          </a:p>
          <a:p>
            <a:endParaRPr lang="en-US" dirty="0">
              <a:solidFill>
                <a:srgbClr val="000000"/>
              </a:solidFill>
              <a:latin typeface="Akzidenz-Grotesk Next Light"/>
            </a:endParaRPr>
          </a:p>
          <a:p>
            <a:pPr marL="285750" indent="-285750">
              <a:buFont typeface="Arial" panose="020B0604020202020204" pitchFamily="34" charset="0"/>
              <a:buChar char="•"/>
            </a:pPr>
            <a:r>
              <a:rPr lang="en-US" dirty="0">
                <a:solidFill>
                  <a:srgbClr val="000000"/>
                </a:solidFill>
                <a:latin typeface="Akzidenz-Grotesk Next Light"/>
              </a:rPr>
              <a:t>Foster an atmosphere in which equal opportunity extends to every member of the diverse Trauma Trust community.</a:t>
            </a:r>
          </a:p>
          <a:p>
            <a:endParaRPr lang="en-US" dirty="0">
              <a:solidFill>
                <a:srgbClr val="000000"/>
              </a:solidFill>
              <a:latin typeface="Akzidenz-Grotesk Next Light"/>
            </a:endParaRPr>
          </a:p>
          <a:p>
            <a:pPr marL="285750" indent="-285750">
              <a:buFont typeface="Arial" panose="020B0604020202020204" pitchFamily="34" charset="0"/>
              <a:buChar char="•"/>
            </a:pPr>
            <a:r>
              <a:rPr lang="en-US" dirty="0">
                <a:solidFill>
                  <a:srgbClr val="000000"/>
                </a:solidFill>
                <a:latin typeface="Akzidenz-Grotesk Next Light"/>
              </a:rPr>
              <a:t>Avoid all conflicts of interest between work and personal affairs.</a:t>
            </a:r>
          </a:p>
          <a:p>
            <a:endParaRPr lang="en-US" dirty="0">
              <a:solidFill>
                <a:srgbClr val="000000"/>
              </a:solidFill>
              <a:latin typeface="Akzidenz-Grotesk Next Light"/>
            </a:endParaRPr>
          </a:p>
          <a:p>
            <a:pPr marL="285750" indent="-285750">
              <a:buFont typeface="Arial" panose="020B0604020202020204" pitchFamily="34" charset="0"/>
              <a:buChar char="•"/>
            </a:pPr>
            <a:r>
              <a:rPr lang="en-US" dirty="0">
                <a:solidFill>
                  <a:srgbClr val="000000"/>
                </a:solidFill>
                <a:latin typeface="Akzidenz-Grotesk Next Light"/>
              </a:rPr>
              <a:t>Keep business transactions with suppliers, contractors, and other third parties free from offers or solicitation of gifts and favors, or other improper inducements.</a:t>
            </a:r>
          </a:p>
          <a:p>
            <a:endParaRPr lang="en-US" dirty="0">
              <a:solidFill>
                <a:srgbClr val="000000"/>
              </a:solidFill>
              <a:latin typeface="Akzidenz-Grotesk Next Light"/>
            </a:endParaRPr>
          </a:p>
          <a:p>
            <a:pPr marL="285750" indent="-285750">
              <a:buFont typeface="Arial" panose="020B0604020202020204" pitchFamily="34" charset="0"/>
              <a:buChar char="•"/>
            </a:pPr>
            <a:r>
              <a:rPr lang="en-US" dirty="0">
                <a:solidFill>
                  <a:srgbClr val="000000"/>
                </a:solidFill>
                <a:latin typeface="Akzidenz-Grotesk Next Light"/>
              </a:rPr>
              <a:t>Sustain, through leadership at all levels, a culture where ethical conduct is recognized, valued, and exemplified by all employees.</a:t>
            </a:r>
          </a:p>
          <a:p>
            <a:endParaRPr lang="en-US" sz="1400" b="0" i="1" u="none" strike="noStrike" baseline="0" dirty="0">
              <a:solidFill>
                <a:srgbClr val="000000"/>
              </a:solidFill>
              <a:latin typeface="Akzidenz-Grotesk Next Light"/>
            </a:endParaRPr>
          </a:p>
          <a:p>
            <a:r>
              <a:rPr lang="en-US" sz="1400" b="0" i="1" u="none" strike="noStrike" baseline="0" dirty="0">
                <a:solidFill>
                  <a:srgbClr val="000000"/>
                </a:solidFill>
                <a:latin typeface="Akzidenz-Grotesk Next Light"/>
              </a:rPr>
              <a:t>Report concerns through appropriate Trauma Trust channels.</a:t>
            </a:r>
            <a:endParaRPr lang="en-US" dirty="0"/>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9310774" y="315147"/>
            <a:ext cx="1234187" cy="1312317"/>
          </a:xfrm>
          <a:prstGeom prst="rect">
            <a:avLst/>
          </a:prstGeom>
        </p:spPr>
      </p:pic>
    </p:spTree>
    <p:extLst>
      <p:ext uri="{BB962C8B-B14F-4D97-AF65-F5344CB8AC3E}">
        <p14:creationId xmlns:p14="http://schemas.microsoft.com/office/powerpoint/2010/main" val="1701426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9293" y="349523"/>
            <a:ext cx="8892330" cy="5874429"/>
          </a:xfrm>
          <a:prstGeom prst="rect">
            <a:avLst/>
          </a:prstGeom>
        </p:spPr>
        <p:txBody>
          <a:bodyPr wrap="square">
            <a:spAutoFit/>
          </a:bodyPr>
          <a:lstStyle/>
          <a:p>
            <a:pPr algn="ctr">
              <a:lnSpc>
                <a:spcPct val="115000"/>
              </a:lnSpc>
              <a:spcAft>
                <a:spcPts val="1000"/>
              </a:spcAft>
            </a:pPr>
            <a:r>
              <a:rPr lang="en-US" sz="2400" b="1" i="1" u="sng" dirty="0">
                <a:effectLst/>
                <a:latin typeface="Calibri" panose="020F0502020204030204" pitchFamily="34" charset="0"/>
                <a:ea typeface="Calibri" panose="020F0502020204030204" pitchFamily="34" charset="0"/>
                <a:cs typeface="Times New Roman" panose="02020603050405020304" pitchFamily="18" charset="0"/>
              </a:rPr>
              <a:t>Trauma Trust Values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Integrity</a:t>
            </a:r>
            <a:r>
              <a:rPr lang="en-US" i="1" dirty="0">
                <a:latin typeface="Calibri" panose="020F0502020204030204" pitchFamily="34" charset="0"/>
                <a:ea typeface="Calibri" panose="020F0502020204030204" pitchFamily="34" charset="0"/>
                <a:cs typeface="Times New Roman" panose="02020603050405020304" pitchFamily="18" charset="0"/>
              </a:rPr>
              <a:t>- We consistently uphold the highest standards of medical ethics and principles; that is, doing the right thing even if no one is watching.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Excellence</a:t>
            </a:r>
            <a:r>
              <a:rPr lang="en-US" i="1" dirty="0">
                <a:latin typeface="Calibri" panose="020F0502020204030204" pitchFamily="34" charset="0"/>
                <a:ea typeface="Calibri" panose="020F0502020204030204" pitchFamily="34" charset="0"/>
                <a:cs typeface="Times New Roman" panose="02020603050405020304" pitchFamily="18" charset="0"/>
              </a:rPr>
              <a:t>- We model behaviors that surpass the ordinary and strive toward perfection in all that we do.</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Teamwork</a:t>
            </a:r>
            <a:r>
              <a:rPr lang="en-US" i="1" dirty="0">
                <a:latin typeface="Calibri" panose="020F0502020204030204" pitchFamily="34" charset="0"/>
                <a:ea typeface="Calibri" panose="020F0502020204030204" pitchFamily="34" charset="0"/>
                <a:cs typeface="Times New Roman" panose="02020603050405020304" pitchFamily="18" charset="0"/>
              </a:rPr>
              <a:t>-We are a group of professionals collaborating to achieve a common goal of outstanding patient care.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Compassion</a:t>
            </a:r>
            <a:r>
              <a:rPr lang="en-US" i="1" dirty="0">
                <a:latin typeface="Calibri" panose="020F0502020204030204" pitchFamily="34" charset="0"/>
                <a:ea typeface="Calibri" panose="020F0502020204030204" pitchFamily="34" charset="0"/>
                <a:cs typeface="Times New Roman" panose="02020603050405020304" pitchFamily="18" charset="0"/>
              </a:rPr>
              <a:t>-We deliver personalized health care to each patient in order to heal the physical and emotional suffering.</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Innovation</a:t>
            </a:r>
            <a:r>
              <a:rPr lang="en-US" i="1" dirty="0">
                <a:latin typeface="Calibri" panose="020F0502020204030204" pitchFamily="34" charset="0"/>
                <a:ea typeface="Calibri" panose="020F0502020204030204" pitchFamily="34" charset="0"/>
                <a:cs typeface="Times New Roman" panose="02020603050405020304" pitchFamily="18" charset="0"/>
              </a:rPr>
              <a:t>-We are changing health care for the greater good by finding creative solutions through evidence-based practices and technology.</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Stewardship</a:t>
            </a:r>
            <a:r>
              <a:rPr lang="en-US" i="1" dirty="0">
                <a:latin typeface="Calibri" panose="020F0502020204030204" pitchFamily="34" charset="0"/>
                <a:ea typeface="Calibri" panose="020F0502020204030204" pitchFamily="34" charset="0"/>
                <a:cs typeface="Times New Roman" panose="02020603050405020304" pitchFamily="18" charset="0"/>
              </a:rPr>
              <a:t>-We promote responsible planning and management of our talents and resources.</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b="1" i="1" dirty="0">
                <a:solidFill>
                  <a:srgbClr val="C00000"/>
                </a:solidFill>
                <a:latin typeface="Calibri" panose="020F0502020204030204" pitchFamily="34" charset="0"/>
                <a:ea typeface="Calibri" panose="020F0502020204030204" pitchFamily="34" charset="0"/>
                <a:cs typeface="Times New Roman" panose="02020603050405020304" pitchFamily="18" charset="0"/>
              </a:rPr>
              <a:t>Professionalism</a:t>
            </a:r>
            <a:r>
              <a:rPr lang="en-US" i="1" dirty="0">
                <a:latin typeface="Calibri" panose="020F0502020204030204" pitchFamily="34" charset="0"/>
                <a:ea typeface="Calibri" panose="020F0502020204030204" pitchFamily="34" charset="0"/>
                <a:cs typeface="Times New Roman" panose="02020603050405020304" pitchFamily="18" charset="0"/>
              </a:rPr>
              <a:t>- We gain our community’s trust by emulating courtesy and respect in all aspects of our interactions within and outside the organization.</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p:cNvPicPr/>
          <p:nvPr/>
        </p:nvPicPr>
        <p:blipFill>
          <a:blip r:embed="rId2" cstate="print">
            <a:extLst>
              <a:ext uri="{28A0092B-C50C-407E-A947-70E740481C1C}">
                <a14:useLocalDpi xmlns:a14="http://schemas.microsoft.com/office/drawing/2010/main" val="0"/>
              </a:ext>
            </a:extLst>
          </a:blip>
          <a:stretch>
            <a:fillRect/>
          </a:stretch>
        </p:blipFill>
        <p:spPr>
          <a:xfrm>
            <a:off x="10468455" y="248035"/>
            <a:ext cx="1234187" cy="1312317"/>
          </a:xfrm>
          <a:prstGeom prst="rect">
            <a:avLst/>
          </a:prstGeom>
        </p:spPr>
      </p:pic>
    </p:spTree>
    <p:extLst>
      <p:ext uri="{BB962C8B-B14F-4D97-AF65-F5344CB8AC3E}">
        <p14:creationId xmlns:p14="http://schemas.microsoft.com/office/powerpoint/2010/main" val="3177118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7071" y="174263"/>
            <a:ext cx="9034943" cy="6186309"/>
          </a:xfrm>
          <a:prstGeom prst="rect">
            <a:avLst/>
          </a:prstGeom>
        </p:spPr>
        <p:txBody>
          <a:bodyPr wrap="square">
            <a:spAutoFit/>
          </a:bodyPr>
          <a:lstStyle/>
          <a:p>
            <a:r>
              <a:rPr lang="en-US" sz="2400" b="0" i="0" u="none" strike="noStrike" baseline="0" dirty="0">
                <a:solidFill>
                  <a:srgbClr val="000000"/>
                </a:solidFill>
              </a:rPr>
              <a:t>Reporting Issues and Concerns</a:t>
            </a:r>
          </a:p>
          <a:p>
            <a:endParaRPr lang="en-US" sz="1200" b="0" i="0" u="none" strike="noStrike" baseline="0" dirty="0">
              <a:solidFill>
                <a:srgbClr val="000000"/>
              </a:solidFill>
            </a:endParaRPr>
          </a:p>
          <a:p>
            <a:endParaRPr lang="en-US" sz="1200" dirty="0">
              <a:solidFill>
                <a:srgbClr val="000000"/>
              </a:solidFill>
            </a:endParaRPr>
          </a:p>
          <a:p>
            <a:r>
              <a:rPr lang="en-US" sz="1200" b="0" i="0" u="none" strike="noStrike" baseline="0" dirty="0">
                <a:solidFill>
                  <a:srgbClr val="000000"/>
                </a:solidFill>
              </a:rPr>
              <a:t>Who Can I Go To?</a:t>
            </a:r>
          </a:p>
          <a:p>
            <a:r>
              <a:rPr lang="en-US" sz="1200" b="0" i="0" u="none" strike="noStrike" baseline="0" dirty="0">
                <a:solidFill>
                  <a:srgbClr val="000000"/>
                </a:solidFill>
              </a:rPr>
              <a:t>• </a:t>
            </a:r>
            <a:r>
              <a:rPr lang="en-US" sz="1200" b="1" i="0" u="none" strike="noStrike" baseline="0" dirty="0">
                <a:solidFill>
                  <a:srgbClr val="000000"/>
                </a:solidFill>
              </a:rPr>
              <a:t>Your immediate supervisor, or</a:t>
            </a:r>
          </a:p>
          <a:p>
            <a:r>
              <a:rPr lang="en-US" sz="1200" b="0" i="0" u="none" strike="noStrike" baseline="0" dirty="0">
                <a:solidFill>
                  <a:srgbClr val="000000"/>
                </a:solidFill>
              </a:rPr>
              <a:t>• A higher-level manager, or</a:t>
            </a:r>
          </a:p>
          <a:p>
            <a:r>
              <a:rPr lang="en-US" sz="1200" b="0" i="0" u="none" strike="noStrike" baseline="0" dirty="0">
                <a:solidFill>
                  <a:srgbClr val="000000"/>
                </a:solidFill>
              </a:rPr>
              <a:t>• Human Resources, Legal Services, Quality Management or other appropriate department at either Health</a:t>
            </a:r>
            <a:r>
              <a:rPr lang="en-US" sz="1200" b="0" i="0" u="none" strike="noStrike" dirty="0">
                <a:solidFill>
                  <a:srgbClr val="000000"/>
                </a:solidFill>
              </a:rPr>
              <a:t> System</a:t>
            </a:r>
            <a:r>
              <a:rPr lang="en-US" sz="1200" b="0" i="0" u="none" strike="noStrike" baseline="0" dirty="0">
                <a:solidFill>
                  <a:srgbClr val="000000"/>
                </a:solidFill>
              </a:rPr>
              <a:t>, or</a:t>
            </a:r>
          </a:p>
          <a:p>
            <a:r>
              <a:rPr lang="en-US" sz="1200" b="0" i="0" u="none" strike="noStrike" baseline="0" dirty="0">
                <a:solidFill>
                  <a:srgbClr val="000000"/>
                </a:solidFill>
              </a:rPr>
              <a:t>• Anyone in the Compliance Department of either Health System, or</a:t>
            </a:r>
          </a:p>
          <a:p>
            <a:r>
              <a:rPr lang="en-US" sz="1200" b="0" i="0" u="none" strike="noStrike" baseline="0" dirty="0">
                <a:solidFill>
                  <a:srgbClr val="000000"/>
                </a:solidFill>
              </a:rPr>
              <a:t>• The Confidential Compliance Hotline </a:t>
            </a:r>
          </a:p>
          <a:p>
            <a:pPr lvl="0"/>
            <a:r>
              <a:rPr lang="en-US" sz="1200" b="0" i="0" u="none" strike="noStrike" baseline="0" dirty="0">
                <a:solidFill>
                  <a:srgbClr val="000000"/>
                </a:solidFill>
              </a:rPr>
              <a:t>253.459.8300 or 866.264.6121 for Trauma Trust;</a:t>
            </a:r>
            <a:r>
              <a:rPr lang="en-US" sz="1200" b="0" i="0" u="none" strike="noStrike" dirty="0">
                <a:solidFill>
                  <a:srgbClr val="000000"/>
                </a:solidFill>
              </a:rPr>
              <a:t> </a:t>
            </a:r>
            <a:r>
              <a:rPr lang="en-US" sz="1200" dirty="0"/>
              <a:t>CHI-Franciscan Ethics Alert Line at 1-800-261-5607</a:t>
            </a:r>
          </a:p>
          <a:p>
            <a:endParaRPr lang="en-US" sz="1200" b="0" i="0" u="none" strike="noStrike" baseline="0" dirty="0">
              <a:solidFill>
                <a:srgbClr val="000000"/>
              </a:solidFill>
            </a:endParaRPr>
          </a:p>
          <a:p>
            <a:r>
              <a:rPr lang="en-US" sz="1200" b="0" i="0" u="none" strike="noStrike" baseline="0" dirty="0">
                <a:solidFill>
                  <a:srgbClr val="000000"/>
                </a:solidFill>
              </a:rPr>
              <a:t>Questions and concerns about the correct way to handle different situations may, and often do, arise. We encourage employees to use the following mechanisms to find the answers they need.</a:t>
            </a:r>
          </a:p>
          <a:p>
            <a:endParaRPr lang="en-US" sz="1200" b="0" i="0" u="none" strike="noStrike" baseline="0" dirty="0">
              <a:solidFill>
                <a:srgbClr val="000000"/>
              </a:solidFill>
            </a:endParaRPr>
          </a:p>
          <a:p>
            <a:r>
              <a:rPr lang="en-US" sz="1200" b="0" i="0" u="none" strike="noStrike" baseline="0" dirty="0">
                <a:solidFill>
                  <a:srgbClr val="000000"/>
                </a:solidFill>
              </a:rPr>
              <a:t>1. If you’re in doubt about an issue or you have a concern, ask! Keep asking until you get an answer that makes sense. Is the action legal? Is it consistent with Trauma Trust policies and procedures and with Trauma Trust values and principles? How would you feel if you did it? How would it look to family, friends, patients and the community? </a:t>
            </a:r>
          </a:p>
          <a:p>
            <a:r>
              <a:rPr lang="en-US" sz="1200" b="0" i="0" u="none" strike="noStrike" baseline="0" dirty="0">
                <a:solidFill>
                  <a:srgbClr val="000000"/>
                </a:solidFill>
              </a:rPr>
              <a:t>• If you know it is wrong, don’t do it.</a:t>
            </a:r>
          </a:p>
          <a:p>
            <a:endParaRPr lang="en-US" sz="1200" b="0" i="0" u="none" strike="noStrike" baseline="0" dirty="0">
              <a:solidFill>
                <a:srgbClr val="000000"/>
              </a:solidFill>
            </a:endParaRPr>
          </a:p>
          <a:p>
            <a:r>
              <a:rPr lang="en-US" sz="1200" b="0" i="0" u="none" strike="noStrike" baseline="0" dirty="0">
                <a:solidFill>
                  <a:srgbClr val="000000"/>
                </a:solidFill>
              </a:rPr>
              <a:t>2. </a:t>
            </a:r>
            <a:r>
              <a:rPr lang="en-US" sz="1200" b="1" i="1" u="none" strike="noStrike" baseline="0" dirty="0">
                <a:solidFill>
                  <a:srgbClr val="000000"/>
                </a:solidFill>
              </a:rPr>
              <a:t>If you identify any compliance issues, fraud situations, or other inappropriate or illegal activity, report it! Every Trauma Trust employee has an obligation to report the wrongdoing immediately. Failure to report a concern may result in disciplinary action. It is Trauma Trust’s policy to ensure that no employee is penalized for raising a legitimate issue or concern.</a:t>
            </a:r>
          </a:p>
          <a:p>
            <a:endParaRPr lang="en-US" sz="1200" b="0" i="0" u="none" strike="noStrike" baseline="0" dirty="0">
              <a:solidFill>
                <a:srgbClr val="000000"/>
              </a:solidFill>
            </a:endParaRPr>
          </a:p>
          <a:p>
            <a:r>
              <a:rPr lang="en-US" sz="1200" b="0" i="0" u="none" strike="noStrike" baseline="0" dirty="0">
                <a:solidFill>
                  <a:srgbClr val="000000"/>
                </a:solidFill>
              </a:rPr>
              <a:t>3. Follow the reporting process.</a:t>
            </a:r>
          </a:p>
          <a:p>
            <a:r>
              <a:rPr lang="en-US" sz="1200" b="0" i="0" u="none" strike="noStrike" baseline="0" dirty="0">
                <a:solidFill>
                  <a:srgbClr val="000000"/>
                </a:solidFill>
              </a:rPr>
              <a:t>• Discuss the issue with your immediate supervisor. If you are not comfortable discussing the issue with your supervisor, go to the next step.</a:t>
            </a:r>
          </a:p>
          <a:p>
            <a:r>
              <a:rPr lang="en-US" sz="1200" b="0" i="0" u="none" strike="noStrike" baseline="0" dirty="0">
                <a:solidFill>
                  <a:srgbClr val="000000"/>
                </a:solidFill>
              </a:rPr>
              <a:t>• Discuss the issue with a higher-level manager where you work. If you are not comfortable taking this step, go to the next step.</a:t>
            </a:r>
          </a:p>
          <a:p>
            <a:r>
              <a:rPr lang="en-US" sz="1200" b="0" i="0" u="none" strike="noStrike" baseline="0" dirty="0">
                <a:solidFill>
                  <a:srgbClr val="000000"/>
                </a:solidFill>
              </a:rPr>
              <a:t>• Discuss the issue with a Trauma Trust or CHI-FRANCISCAN resource, such as (but not limited to): Human Resources, Legal Services, the Trauma Trust or CHI-FRANCISCAN Compliance Office, or go to the next step.</a:t>
            </a:r>
          </a:p>
          <a:p>
            <a:r>
              <a:rPr lang="en-US" sz="1200" b="0" i="0" u="none" strike="noStrike" baseline="0" dirty="0">
                <a:solidFill>
                  <a:srgbClr val="000000"/>
                </a:solidFill>
              </a:rPr>
              <a:t>• Call the Trauma Trust Confidential Compliance Hotline at 253.459.8300 or toll free at 866.264.6121. You can also e-mail to </a:t>
            </a:r>
            <a:r>
              <a:rPr lang="en-US" sz="1200" b="0" i="0" u="none" strike="noStrike" baseline="0" dirty="0" err="1">
                <a:solidFill>
                  <a:srgbClr val="000000"/>
                </a:solidFill>
                <a:hlinkClick r:id="rId2"/>
              </a:rPr>
              <a:t>compliance@Trauma</a:t>
            </a:r>
            <a:r>
              <a:rPr lang="en-US" sz="1200" b="0" i="0" u="none" strike="noStrike" baseline="0" dirty="0">
                <a:solidFill>
                  <a:srgbClr val="000000"/>
                </a:solidFill>
                <a:hlinkClick r:id="rId2"/>
              </a:rPr>
              <a:t> Trust.org</a:t>
            </a:r>
            <a:r>
              <a:rPr lang="en-US" sz="1200" b="0" i="0" u="none" strike="noStrike" dirty="0">
                <a:solidFill>
                  <a:srgbClr val="000000"/>
                </a:solidFill>
              </a:rPr>
              <a:t> or the CHI-Franciscan </a:t>
            </a:r>
            <a:r>
              <a:rPr lang="en-US" sz="1200" dirty="0"/>
              <a:t>Ethics Alert Line at 1-800-261-5607</a:t>
            </a:r>
          </a:p>
          <a:p>
            <a:endParaRPr lang="en-US" sz="1200" b="0" i="0" u="none" strike="noStrike" baseline="0" dirty="0">
              <a:solidFill>
                <a:srgbClr val="000000"/>
              </a:solidFill>
            </a:endParaRPr>
          </a:p>
          <a:p>
            <a:endParaRPr lang="en-US" sz="1200" b="0" i="0" u="none" strike="noStrike" baseline="0" dirty="0">
              <a:solidFill>
                <a:srgbClr val="000000"/>
              </a:solidFill>
            </a:endParaRPr>
          </a:p>
        </p:txBody>
      </p:sp>
      <p:pic>
        <p:nvPicPr>
          <p:cNvPr id="3" name="Picture 2"/>
          <p:cNvPicPr/>
          <p:nvPr/>
        </p:nvPicPr>
        <p:blipFill>
          <a:blip r:embed="rId3" cstate="print">
            <a:extLst>
              <a:ext uri="{28A0092B-C50C-407E-A947-70E740481C1C}">
                <a14:useLocalDpi xmlns:a14="http://schemas.microsoft.com/office/drawing/2010/main" val="0"/>
              </a:ext>
            </a:extLst>
          </a:blip>
          <a:stretch>
            <a:fillRect/>
          </a:stretch>
        </p:blipFill>
        <p:spPr>
          <a:xfrm>
            <a:off x="10468455" y="248035"/>
            <a:ext cx="1234187" cy="1312317"/>
          </a:xfrm>
          <a:prstGeom prst="rect">
            <a:avLst/>
          </a:prstGeom>
        </p:spPr>
      </p:pic>
    </p:spTree>
    <p:extLst>
      <p:ext uri="{BB962C8B-B14F-4D97-AF65-F5344CB8AC3E}">
        <p14:creationId xmlns:p14="http://schemas.microsoft.com/office/powerpoint/2010/main" val="1104350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895" y="828288"/>
            <a:ext cx="10393958" cy="5693866"/>
          </a:xfrm>
          <a:prstGeom prst="rect">
            <a:avLst/>
          </a:prstGeom>
        </p:spPr>
        <p:txBody>
          <a:bodyPr wrap="square">
            <a:spAutoFit/>
          </a:bodyPr>
          <a:lstStyle/>
          <a:p>
            <a:r>
              <a:rPr lang="en-US" sz="1600" b="1" i="0" u="none" strike="noStrike" baseline="0" dirty="0">
                <a:solidFill>
                  <a:srgbClr val="000000"/>
                </a:solidFill>
              </a:rPr>
              <a:t>Trauma Trust</a:t>
            </a:r>
            <a:r>
              <a:rPr lang="en-US" sz="1600" b="1" i="0" u="none" strike="noStrike" dirty="0">
                <a:solidFill>
                  <a:srgbClr val="000000"/>
                </a:solidFill>
              </a:rPr>
              <a:t> </a:t>
            </a:r>
            <a:r>
              <a:rPr lang="en-US" sz="1600" b="1" i="0" u="none" strike="noStrike" baseline="0" dirty="0">
                <a:solidFill>
                  <a:srgbClr val="000000"/>
                </a:solidFill>
              </a:rPr>
              <a:t>HIPAA Privacy and Security</a:t>
            </a:r>
          </a:p>
          <a:p>
            <a:endParaRPr lang="en-US" sz="1200" b="0" i="0" u="none" strike="noStrike" baseline="0" dirty="0">
              <a:solidFill>
                <a:srgbClr val="000000"/>
              </a:solidFill>
            </a:endParaRPr>
          </a:p>
          <a:p>
            <a:r>
              <a:rPr lang="en-US" sz="1200" b="0" i="0" u="none" strike="noStrike" baseline="0" dirty="0">
                <a:solidFill>
                  <a:srgbClr val="000000"/>
                </a:solidFill>
              </a:rPr>
              <a:t>Trauma Trust keeps patient information confidential and secure.</a:t>
            </a:r>
          </a:p>
          <a:p>
            <a:endParaRPr lang="en-US" sz="1200" b="0" i="0" u="none" strike="noStrike" baseline="0" dirty="0">
              <a:solidFill>
                <a:srgbClr val="000000"/>
              </a:solidFill>
            </a:endParaRPr>
          </a:p>
          <a:p>
            <a:r>
              <a:rPr lang="en-US" sz="1200" b="0" i="0" u="none" strike="noStrike" baseline="0" dirty="0">
                <a:solidFill>
                  <a:srgbClr val="000000"/>
                </a:solidFill>
              </a:rPr>
              <a:t>Trauma Trust is dedicated to protecting our patients’ right to privacy. </a:t>
            </a:r>
          </a:p>
          <a:p>
            <a:endParaRPr lang="en-US" sz="1200" b="0" i="0" u="none" strike="noStrike" baseline="0" dirty="0">
              <a:solidFill>
                <a:srgbClr val="000000"/>
              </a:solidFill>
            </a:endParaRPr>
          </a:p>
          <a:p>
            <a:r>
              <a:rPr lang="en-US" sz="1200" b="0" i="0" u="none" strike="noStrike" baseline="0" dirty="0">
                <a:solidFill>
                  <a:srgbClr val="000000"/>
                </a:solidFill>
              </a:rPr>
              <a:t>Trauma Trust takes a proactive approach to ensure compliance with HIPAA (Health Insurance Portability and Accountability Act of 1996) and Washington State Law.</a:t>
            </a:r>
          </a:p>
          <a:p>
            <a:endParaRPr lang="en-US" sz="1200" b="0" i="0" u="none" strike="noStrike" baseline="0" dirty="0">
              <a:solidFill>
                <a:srgbClr val="000000"/>
              </a:solidFill>
            </a:endParaRPr>
          </a:p>
          <a:p>
            <a:r>
              <a:rPr lang="en-US" sz="1200" b="0" i="0" u="none" strike="noStrike" baseline="0" dirty="0">
                <a:solidFill>
                  <a:srgbClr val="000000"/>
                </a:solidFill>
              </a:rPr>
              <a:t>It is the responsibility of all Trauma Trust staff and business associates to protect our patient’s privacy and to help prevent all inappropriate access and disclosures of patient information.</a:t>
            </a:r>
          </a:p>
          <a:p>
            <a:endParaRPr lang="en-US" sz="1200" b="0" i="0" u="none" strike="noStrike" baseline="0" dirty="0">
              <a:solidFill>
                <a:srgbClr val="000000"/>
              </a:solidFill>
            </a:endParaRPr>
          </a:p>
          <a:p>
            <a:r>
              <a:rPr lang="en-US" sz="1200" b="0" i="0" u="none" strike="noStrike" baseline="0" dirty="0">
                <a:solidFill>
                  <a:srgbClr val="000000"/>
                </a:solidFill>
              </a:rPr>
              <a:t>It is Trauma Trust policy that we limit our access of the medical record to the minimum necessary and only access patient information that we have a job related business “need to know.” </a:t>
            </a:r>
          </a:p>
          <a:p>
            <a:endParaRPr lang="en-US" sz="1200" b="0" i="0" u="none" strike="noStrike" baseline="0" dirty="0">
              <a:solidFill>
                <a:srgbClr val="000000"/>
              </a:solidFill>
            </a:endParaRPr>
          </a:p>
          <a:p>
            <a:r>
              <a:rPr lang="en-US" sz="1200" b="0" i="0" u="none" strike="noStrike" baseline="0" dirty="0">
                <a:solidFill>
                  <a:srgbClr val="000000"/>
                </a:solidFill>
              </a:rPr>
              <a:t>It is also our policy that we do not access our own medical records or that of co-workers, friends or our family members. As a patient you have a right to your health information; and that you access this information through the proper channels such as the Medical Records (Health Information Management) department.</a:t>
            </a:r>
          </a:p>
          <a:p>
            <a:endParaRPr lang="en-US" sz="1200" b="0" i="0" u="none" strike="noStrike" baseline="0" dirty="0">
              <a:solidFill>
                <a:srgbClr val="000000"/>
              </a:solidFill>
            </a:endParaRPr>
          </a:p>
          <a:p>
            <a:r>
              <a:rPr lang="en-US" sz="1200" b="0" i="0" u="none" strike="noStrike" baseline="0" dirty="0">
                <a:solidFill>
                  <a:srgbClr val="000000"/>
                </a:solidFill>
              </a:rPr>
              <a:t>It is important to be aware of our surroundings when discussing patient care. Public areas such as the cafeteria or elevators are not appropriate locations to discuss patient information even if you are not using the patient’s name.</a:t>
            </a:r>
          </a:p>
          <a:p>
            <a:endParaRPr lang="en-US" sz="1200" b="0" i="0" u="none" strike="noStrike" baseline="0" dirty="0">
              <a:solidFill>
                <a:srgbClr val="000000"/>
              </a:solidFill>
            </a:endParaRPr>
          </a:p>
          <a:p>
            <a:r>
              <a:rPr lang="en-US" sz="1200" b="0" i="0" u="none" strike="noStrike" baseline="0" dirty="0">
                <a:solidFill>
                  <a:srgbClr val="000000"/>
                </a:solidFill>
              </a:rPr>
              <a:t>Through the normal course of our day to day jobs we come across a lot of information. Some of it may be about someone we know and it is our responsibility as Trauma Trust staff to maintain the confidentiality of our patients’ information and not disclose it inappropriately.</a:t>
            </a:r>
          </a:p>
          <a:p>
            <a:endParaRPr lang="en-US" sz="1200" b="0" i="0" u="none" strike="noStrike" baseline="0" dirty="0">
              <a:solidFill>
                <a:srgbClr val="000000"/>
              </a:solidFill>
            </a:endParaRPr>
          </a:p>
          <a:p>
            <a:r>
              <a:rPr lang="en-US" sz="1200" b="0" i="0" u="none" strike="noStrike" baseline="0" dirty="0">
                <a:solidFill>
                  <a:srgbClr val="000000"/>
                </a:solidFill>
              </a:rPr>
              <a:t>We must also ensure that patient information in our computer systems is secure. We do this by logging off or locking our computer when not in use, using screen protectors effectively, by locking doors, not sharing passwords, and keeping secure access areas free from unauthorized persons. Inappropriate and/or excessive use of social media sites such as Facebook on work computers or on work time is not acceptable. Our policy states it can be used on an incidental basis only, if approved by your supervisor or manager. Examples of inappropriate use would include posting any patient information online, texting patient information, or posting patient photos.</a:t>
            </a:r>
          </a:p>
          <a:p>
            <a:endParaRPr lang="en-US" sz="1200" b="0" i="0" u="none" strike="noStrike" baseline="0" dirty="0">
              <a:solidFill>
                <a:srgbClr val="000000"/>
              </a:solidFill>
            </a:endParaRPr>
          </a:p>
          <a:p>
            <a:r>
              <a:rPr lang="en-US" sz="1200" b="0" i="0" u="none" strike="noStrike" baseline="0" dirty="0">
                <a:solidFill>
                  <a:srgbClr val="000000"/>
                </a:solidFill>
              </a:rPr>
              <a:t>All staff must comply with the Trauma Trust Privacy and Security policies. This is for the safety and security of our patients as well as our staff.</a:t>
            </a:r>
            <a:endParaRPr lang="en-US" sz="1200" dirty="0"/>
          </a:p>
        </p:txBody>
      </p:sp>
      <p:pic>
        <p:nvPicPr>
          <p:cNvPr id="3" name="Picture 2"/>
          <p:cNvPicPr/>
          <p:nvPr/>
        </p:nvPicPr>
        <p:blipFill>
          <a:blip r:embed="rId2" cstate="print">
            <a:extLst>
              <a:ext uri="{28A0092B-C50C-407E-A947-70E740481C1C}">
                <a14:useLocalDpi xmlns:a14="http://schemas.microsoft.com/office/drawing/2010/main" val="0"/>
              </a:ext>
            </a:extLst>
          </a:blip>
          <a:stretch>
            <a:fillRect/>
          </a:stretch>
        </p:blipFill>
        <p:spPr>
          <a:xfrm>
            <a:off x="10468455" y="248035"/>
            <a:ext cx="1234187" cy="1312317"/>
          </a:xfrm>
          <a:prstGeom prst="rect">
            <a:avLst/>
          </a:prstGeom>
        </p:spPr>
      </p:pic>
    </p:spTree>
    <p:extLst>
      <p:ext uri="{BB962C8B-B14F-4D97-AF65-F5344CB8AC3E}">
        <p14:creationId xmlns:p14="http://schemas.microsoft.com/office/powerpoint/2010/main" val="1189942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06011" y="743650"/>
            <a:ext cx="8237989" cy="5370701"/>
          </a:xfrm>
          <a:prstGeom prst="rect">
            <a:avLst/>
          </a:prstGeom>
        </p:spPr>
        <p:txBody>
          <a:bodyPr wrap="square">
            <a:spAutoFit/>
          </a:bodyPr>
          <a:lstStyle/>
          <a:p>
            <a:r>
              <a:rPr lang="en-US" sz="1300" b="0" i="0" u="none" strike="noStrike" baseline="0" dirty="0">
                <a:solidFill>
                  <a:srgbClr val="000000"/>
                </a:solidFill>
                <a:latin typeface="Akzidenz-Grotesk Next Light"/>
              </a:rPr>
              <a:t>Conflicts of Interest</a:t>
            </a:r>
          </a:p>
          <a:p>
            <a:endParaRPr lang="en-US" sz="1100" b="0" i="0" u="none" strike="noStrike" baseline="0" dirty="0">
              <a:solidFill>
                <a:srgbClr val="000000"/>
              </a:solidFill>
              <a:latin typeface="Akzidenz-Grotesk Next Med"/>
            </a:endParaRPr>
          </a:p>
          <a:p>
            <a:r>
              <a:rPr lang="en-US" sz="1100" b="0" i="0" u="none" strike="noStrike" baseline="0" dirty="0">
                <a:solidFill>
                  <a:srgbClr val="000000"/>
                </a:solidFill>
                <a:latin typeface="Akzidenz-Grotesk Next Med"/>
              </a:rPr>
              <a:t>Avoid conflicts of interest and the appearance of conflicts of interest.</a:t>
            </a:r>
          </a:p>
          <a:p>
            <a:endParaRPr lang="en-US" sz="1100" b="0" i="0" u="none" strike="noStrike" baseline="0" dirty="0">
              <a:solidFill>
                <a:srgbClr val="000000"/>
              </a:solidFill>
              <a:latin typeface="Akzidenz-Grotesk Next Light"/>
            </a:endParaRPr>
          </a:p>
          <a:p>
            <a:r>
              <a:rPr lang="en-US" sz="1100" b="0" i="0" u="none" strike="noStrike" baseline="0" dirty="0">
                <a:solidFill>
                  <a:srgbClr val="000000"/>
                </a:solidFill>
                <a:latin typeface="Akzidenz-Grotesk Next Light"/>
              </a:rPr>
              <a:t>A conflict of interest occurs if an outside interest or activity may influence or appear to influence your ability to exercise objectivity or meet your job responsibilities for Trauma Trust. Participation in activities that conflict with your employment responsibilities at Trauma Trust is not acceptable.</a:t>
            </a:r>
          </a:p>
          <a:p>
            <a:endParaRPr lang="en-US" sz="1100" b="0" i="0" u="none" strike="noStrike" baseline="0" dirty="0">
              <a:solidFill>
                <a:srgbClr val="000000"/>
              </a:solidFill>
              <a:latin typeface="Akzidenz-Grotesk Next Light"/>
            </a:endParaRPr>
          </a:p>
          <a:p>
            <a:r>
              <a:rPr lang="en-US" sz="1100" b="0" i="0" u="none" strike="noStrike" baseline="0" dirty="0">
                <a:solidFill>
                  <a:srgbClr val="000000"/>
                </a:solidFill>
                <a:latin typeface="Akzidenz-Grotesk Next Light"/>
              </a:rPr>
              <a:t>Trauma Trust employees and their families are prohibited from receiving gifts, loans, entertainment or any other consideration of value from a person or organization that does business or may want to do business with Trauma Trust, except within the limits described below and by policy. If a Trauma Trust employee receives any substantial gift or favor, it must be returned and the employee’s supervisor must be notified. The only exception is a gift of nominal value (less than $100) extended as business courtesy, such as sales promotion items or occasional business-related meals or entertainment of modest value. This is also defined in our Gifts and Gratuities policy.</a:t>
            </a:r>
          </a:p>
          <a:p>
            <a:endParaRPr lang="en-US" sz="1100" b="0" i="0" u="none" strike="noStrike" baseline="0" dirty="0">
              <a:solidFill>
                <a:srgbClr val="000000"/>
              </a:solidFill>
              <a:latin typeface="Akzidenz-Grotesk Next Light"/>
            </a:endParaRPr>
          </a:p>
          <a:p>
            <a:r>
              <a:rPr lang="en-US" sz="1100" b="0" i="0" u="none" strike="noStrike" baseline="0" dirty="0">
                <a:solidFill>
                  <a:srgbClr val="000000"/>
                </a:solidFill>
                <a:latin typeface="Akzidenz-Grotesk Next Light"/>
              </a:rPr>
              <a:t>In no case may a Trauma Trust employee accept a gift or consideration of more than $100. This is on a per vendor, per year basis.</a:t>
            </a:r>
          </a:p>
          <a:p>
            <a:r>
              <a:rPr lang="en-US" sz="1100" b="0" i="0" u="none" strike="noStrike" baseline="0" dirty="0">
                <a:solidFill>
                  <a:srgbClr val="000000"/>
                </a:solidFill>
                <a:latin typeface="Akzidenz-Grotesk Next Light"/>
              </a:rPr>
              <a:t>Many times patients and their families want to recognize exceptional service of our staff. Gifts and gratuities of nominal value may be accepted including flowers, candy or gift baskets of less than $100. </a:t>
            </a:r>
          </a:p>
          <a:p>
            <a:endParaRPr lang="en-US" sz="1100" b="0" i="0" u="none" strike="noStrike" baseline="0" dirty="0">
              <a:solidFill>
                <a:srgbClr val="000000"/>
              </a:solidFill>
              <a:latin typeface="Akzidenz-Grotesk Next Light"/>
            </a:endParaRPr>
          </a:p>
          <a:p>
            <a:r>
              <a:rPr lang="en-US" sz="1100" b="0" i="0" u="none" strike="noStrike" baseline="0" dirty="0">
                <a:solidFill>
                  <a:srgbClr val="000000"/>
                </a:solidFill>
                <a:latin typeface="Akzidenz-Grotesk Next Light"/>
              </a:rPr>
              <a:t>In no case should a Trauma Trust employee offer or give any gift or any consideration of value that may appear to be intended to influence the objective judgment of anyone outside of Trauma Trust. If you could not accept a gift or consideration within Trauma Trust guidelines, do not offer one.</a:t>
            </a:r>
          </a:p>
          <a:p>
            <a:endParaRPr lang="en-US" sz="1100" b="0" i="0" u="none" strike="noStrike" baseline="0" dirty="0">
              <a:solidFill>
                <a:srgbClr val="000000"/>
              </a:solidFill>
              <a:latin typeface="Akzidenz-Grotesk Next Light"/>
            </a:endParaRPr>
          </a:p>
          <a:p>
            <a:r>
              <a:rPr lang="en-US" sz="1100" b="0" i="0" u="none" strike="noStrike" baseline="0" dirty="0">
                <a:solidFill>
                  <a:srgbClr val="000000"/>
                </a:solidFill>
                <a:latin typeface="Akzidenz-Grotesk Next Light"/>
              </a:rPr>
              <a:t>Managers and staff of Trauma Trust may participate in vendor-sponsored travel to preview equipment, systems installations or other demonstrations. Any vendor sponsored travel must be reviewed and approved by the second level supervisor in order to avoid any appearance of conflict of interest. Vendor sponsored travel for educational purposes of staff or management may be accepted if it addresses a specific and pertinent educational need and must be approved by a second level supervisor.</a:t>
            </a:r>
          </a:p>
          <a:p>
            <a:endParaRPr lang="en-US" sz="1100" b="0" i="0" u="none" strike="noStrike" baseline="0" dirty="0">
              <a:solidFill>
                <a:srgbClr val="000000"/>
              </a:solidFill>
              <a:latin typeface="Akzidenz-Grotesk Next Light"/>
            </a:endParaRPr>
          </a:p>
          <a:p>
            <a:r>
              <a:rPr lang="en-US" sz="1100" b="0" i="0" u="none" strike="noStrike" baseline="0" dirty="0">
                <a:solidFill>
                  <a:srgbClr val="000000"/>
                </a:solidFill>
                <a:latin typeface="Akzidenz-Grotesk Next Light"/>
              </a:rPr>
              <a:t>As a representative of Trauma Trust, we must all act with integrity in conducting Trauma Trust business in a manner that does not put our ethics to question. Avoiding conflicts of interest is an important way to ensure that our business relationships are free from even the perception of self-benefit or promotion.</a:t>
            </a:r>
            <a:endParaRPr lang="en-US" dirty="0"/>
          </a:p>
        </p:txBody>
      </p:sp>
      <p:pic>
        <p:nvPicPr>
          <p:cNvPr id="3" name="Picture 2"/>
          <p:cNvPicPr/>
          <p:nvPr/>
        </p:nvPicPr>
        <p:blipFill>
          <a:blip r:embed="rId2" cstate="print">
            <a:extLst>
              <a:ext uri="{28A0092B-C50C-407E-A947-70E740481C1C}">
                <a14:useLocalDpi xmlns:a14="http://schemas.microsoft.com/office/drawing/2010/main" val="0"/>
              </a:ext>
            </a:extLst>
          </a:blip>
          <a:stretch>
            <a:fillRect/>
          </a:stretch>
        </p:blipFill>
        <p:spPr>
          <a:xfrm>
            <a:off x="10468455" y="248035"/>
            <a:ext cx="1234187" cy="1312317"/>
          </a:xfrm>
          <a:prstGeom prst="rect">
            <a:avLst/>
          </a:prstGeom>
        </p:spPr>
      </p:pic>
    </p:spTree>
    <p:extLst>
      <p:ext uri="{BB962C8B-B14F-4D97-AF65-F5344CB8AC3E}">
        <p14:creationId xmlns:p14="http://schemas.microsoft.com/office/powerpoint/2010/main" val="2439643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04676" y="771787"/>
            <a:ext cx="9941119" cy="1754326"/>
          </a:xfrm>
          <a:prstGeom prst="rect">
            <a:avLst/>
          </a:prstGeom>
          <a:noFill/>
        </p:spPr>
        <p:txBody>
          <a:bodyPr wrap="none" rtlCol="0">
            <a:spAutoFit/>
          </a:bodyPr>
          <a:lstStyle/>
          <a:p>
            <a:r>
              <a:rPr lang="en-US" dirty="0"/>
              <a:t>Compliance Training is mandatory for employees of Trauma Trust on an</a:t>
            </a:r>
          </a:p>
          <a:p>
            <a:r>
              <a:rPr lang="en-US" dirty="0"/>
              <a:t>annual basis and upon the first 90 days of hire.</a:t>
            </a:r>
          </a:p>
          <a:p>
            <a:endParaRPr lang="en-US" dirty="0"/>
          </a:p>
          <a:p>
            <a:r>
              <a:rPr lang="en-US" dirty="0"/>
              <a:t>Employees are required to complete and turn in evidence of completion of Compliance Training annually.</a:t>
            </a:r>
          </a:p>
          <a:p>
            <a:endParaRPr lang="en-US" dirty="0"/>
          </a:p>
          <a:p>
            <a:endParaRPr lang="en-US" dirty="0"/>
          </a:p>
        </p:txBody>
      </p:sp>
      <p:pic>
        <p:nvPicPr>
          <p:cNvPr id="3" name="Picture 2"/>
          <p:cNvPicPr/>
          <p:nvPr/>
        </p:nvPicPr>
        <p:blipFill>
          <a:blip r:embed="rId2" cstate="print">
            <a:extLst>
              <a:ext uri="{28A0092B-C50C-407E-A947-70E740481C1C}">
                <a14:useLocalDpi xmlns:a14="http://schemas.microsoft.com/office/drawing/2010/main" val="0"/>
              </a:ext>
            </a:extLst>
          </a:blip>
          <a:stretch>
            <a:fillRect/>
          </a:stretch>
        </p:blipFill>
        <p:spPr>
          <a:xfrm>
            <a:off x="10468455" y="248035"/>
            <a:ext cx="1234187" cy="1312317"/>
          </a:xfrm>
          <a:prstGeom prst="rect">
            <a:avLst/>
          </a:prstGeom>
        </p:spPr>
      </p:pic>
    </p:spTree>
    <p:extLst>
      <p:ext uri="{BB962C8B-B14F-4D97-AF65-F5344CB8AC3E}">
        <p14:creationId xmlns:p14="http://schemas.microsoft.com/office/powerpoint/2010/main" val="20624429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1624</Words>
  <Application>Microsoft Office PowerPoint</Application>
  <PresentationFormat>Widescreen</PresentationFormat>
  <Paragraphs>109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Akzidenz-Grotesk Next Light</vt:lpstr>
      <vt:lpstr>Akzidenz-Grotesk Next Med</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Donjee</dc:creator>
  <cp:lastModifiedBy>Karen Donjee</cp:lastModifiedBy>
  <cp:revision>10</cp:revision>
  <dcterms:created xsi:type="dcterms:W3CDTF">2017-11-30T19:16:04Z</dcterms:created>
  <dcterms:modified xsi:type="dcterms:W3CDTF">2017-11-30T20:46:21Z</dcterms:modified>
</cp:coreProperties>
</file>